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Nunito SemiBold"/>
      <p:regular r:id="rId19"/>
      <p:bold r:id="rId20"/>
      <p:italic r:id="rId21"/>
      <p:boldItalic r:id="rId22"/>
    </p:embeddedFon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0B5B1F-DEBE-4E3C-8407-0F354FD6FB15}">
  <a:tblStyle styleId="{D00B5B1F-DEBE-4E3C-8407-0F354FD6FB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bold.fntdata"/><Relationship Id="rId22" Type="http://schemas.openxmlformats.org/officeDocument/2006/relationships/font" Target="fonts/NunitoSemiBold-boldItalic.fntdata"/><Relationship Id="rId21" Type="http://schemas.openxmlformats.org/officeDocument/2006/relationships/font" Target="fonts/NunitoSemiBold-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61d1039ee4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1d1039ee4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g61d1039ee4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053a5350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053a53504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g7053a53504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1d1039ee4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1d1039ee4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61d1039ee4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053a5350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053a53504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5" name="Google Shape;275;g7053a53504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3384d715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3384d715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63384d7158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3384d715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3384d7158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63384d7158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053a535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053a535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7053a5350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1d1039ee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1d1039ee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61d1039ee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1d1039ee4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1d1039ee4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61d1039ee4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053a5350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053a53504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g7053a53504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502374"/>
            <a:ext cx="5369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a:t>
            </a:r>
            <a:r>
              <a:rPr lang="en-US"/>
              <a:t>Performance</a:t>
            </a:r>
            <a:r>
              <a:rPr lang="en-US"/>
              <a:t> Test Report </a:t>
            </a:r>
            <a:r>
              <a:rPr lang="en-US" sz="2400"/>
              <a:t>Week 42</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KP-0550: </a:t>
            </a:r>
            <a:r>
              <a:rPr lang="en-US"/>
              <a:t>300 ml Dispense</a:t>
            </a:r>
            <a:endParaRPr/>
          </a:p>
        </p:txBody>
      </p:sp>
      <p:sp>
        <p:nvSpPr>
          <p:cNvPr id="248" name="Google Shape;24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9" name="Google Shape;249;p28"/>
          <p:cNvSpPr txBox="1"/>
          <p:nvPr/>
        </p:nvSpPr>
        <p:spPr>
          <a:xfrm>
            <a:off x="86175" y="5656071"/>
            <a:ext cx="11151600" cy="90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a:latin typeface="Nunito"/>
                <a:ea typeface="Nunito"/>
                <a:cs typeface="Nunito"/>
                <a:sym typeface="Nunito"/>
              </a:rPr>
              <a:t>Summary</a:t>
            </a:r>
            <a:endParaRPr>
              <a:latin typeface="Nunito SemiBold"/>
              <a:ea typeface="Nunito SemiBold"/>
              <a:cs typeface="Nunito SemiBold"/>
              <a:sym typeface="Nunito SemiBold"/>
            </a:endParaRPr>
          </a:p>
          <a:p>
            <a:pPr indent="-317500" lvl="0" marL="457200" rtl="0" algn="l">
              <a:spcBef>
                <a:spcPts val="0"/>
              </a:spcBef>
              <a:spcAft>
                <a:spcPts val="0"/>
              </a:spcAft>
              <a:buSzPts val="1400"/>
              <a:buChar char="●"/>
            </a:pPr>
            <a:r>
              <a:rPr lang="en-US">
                <a:latin typeface="Nunito SemiBold"/>
                <a:ea typeface="Nunito SemiBold"/>
                <a:cs typeface="Nunito SemiBold"/>
                <a:sym typeface="Nunito SemiBold"/>
              </a:rPr>
              <a:t>4.41% </a:t>
            </a:r>
            <a:r>
              <a:rPr lang="en-US">
                <a:solidFill>
                  <a:schemeClr val="dk1"/>
                </a:solidFill>
                <a:latin typeface="Nunito SemiBold"/>
                <a:ea typeface="Nunito SemiBold"/>
                <a:cs typeface="Nunito SemiBold"/>
                <a:sym typeface="Nunito SemiBold"/>
              </a:rPr>
              <a:t>of the dispense volume out of the specified limits</a:t>
            </a:r>
            <a:endParaRPr>
              <a:latin typeface="Nunito SemiBold"/>
              <a:ea typeface="Nunito SemiBold"/>
              <a:cs typeface="Nunito SemiBold"/>
              <a:sym typeface="Nunito SemiBold"/>
            </a:endParaRPr>
          </a:p>
        </p:txBody>
      </p:sp>
      <p:pic>
        <p:nvPicPr>
          <p:cNvPr id="250" name="Google Shape;250;p28"/>
          <p:cNvPicPr preferRelativeResize="0"/>
          <p:nvPr/>
        </p:nvPicPr>
        <p:blipFill>
          <a:blip r:embed="rId3">
            <a:alphaModFix/>
          </a:blip>
          <a:stretch>
            <a:fillRect/>
          </a:stretch>
        </p:blipFill>
        <p:spPr>
          <a:xfrm>
            <a:off x="0" y="875350"/>
            <a:ext cx="7203000" cy="4801991"/>
          </a:xfrm>
          <a:prstGeom prst="rect">
            <a:avLst/>
          </a:prstGeom>
          <a:noFill/>
          <a:ln>
            <a:noFill/>
          </a:ln>
        </p:spPr>
      </p:pic>
      <p:pic>
        <p:nvPicPr>
          <p:cNvPr id="251" name="Google Shape;251;p28"/>
          <p:cNvPicPr preferRelativeResize="0"/>
          <p:nvPr/>
        </p:nvPicPr>
        <p:blipFill>
          <a:blip r:embed="rId4">
            <a:alphaModFix/>
          </a:blip>
          <a:stretch>
            <a:fillRect/>
          </a:stretch>
        </p:blipFill>
        <p:spPr>
          <a:xfrm>
            <a:off x="7203000" y="875350"/>
            <a:ext cx="4995000" cy="44527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KP-0550: 2000 ml Dispense</a:t>
            </a:r>
            <a:endParaRPr/>
          </a:p>
        </p:txBody>
      </p:sp>
      <p:sp>
        <p:nvSpPr>
          <p:cNvPr id="258" name="Google Shape;258;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9" name="Google Shape;259;p29"/>
          <p:cNvSpPr txBox="1"/>
          <p:nvPr/>
        </p:nvSpPr>
        <p:spPr>
          <a:xfrm>
            <a:off x="0" y="5721725"/>
            <a:ext cx="11733300" cy="679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a:latin typeface="Nunito"/>
                <a:ea typeface="Nunito"/>
                <a:cs typeface="Nunito"/>
                <a:sym typeface="Nunito"/>
              </a:rPr>
              <a:t>Summary</a:t>
            </a:r>
            <a:endParaRPr>
              <a:latin typeface="Nunito SemiBold"/>
              <a:ea typeface="Nunito SemiBold"/>
              <a:cs typeface="Nunito SemiBold"/>
              <a:sym typeface="Nunito SemiBold"/>
            </a:endParaRPr>
          </a:p>
          <a:p>
            <a:pPr indent="-317500" lvl="0" marL="457200" rtl="0" algn="l">
              <a:spcBef>
                <a:spcPts val="0"/>
              </a:spcBef>
              <a:spcAft>
                <a:spcPts val="0"/>
              </a:spcAft>
              <a:buSzPts val="1400"/>
              <a:buChar char="●"/>
            </a:pPr>
            <a:r>
              <a:rPr lang="en-US">
                <a:solidFill>
                  <a:schemeClr val="dk1"/>
                </a:solidFill>
                <a:latin typeface="Nunito SemiBold"/>
                <a:ea typeface="Nunito SemiBold"/>
                <a:cs typeface="Nunito SemiBold"/>
                <a:sym typeface="Nunito SemiBold"/>
              </a:rPr>
              <a:t>2.86% of the dispense volume out of the specified limits</a:t>
            </a:r>
            <a:endParaRPr>
              <a:latin typeface="Nunito SemiBold"/>
              <a:ea typeface="Nunito SemiBold"/>
              <a:cs typeface="Nunito SemiBold"/>
              <a:sym typeface="Nunito SemiBold"/>
            </a:endParaRPr>
          </a:p>
        </p:txBody>
      </p:sp>
      <p:pic>
        <p:nvPicPr>
          <p:cNvPr id="260" name="Google Shape;260;p29"/>
          <p:cNvPicPr preferRelativeResize="0"/>
          <p:nvPr/>
        </p:nvPicPr>
        <p:blipFill>
          <a:blip r:embed="rId3">
            <a:alphaModFix/>
          </a:blip>
          <a:stretch>
            <a:fillRect/>
          </a:stretch>
        </p:blipFill>
        <p:spPr>
          <a:xfrm>
            <a:off x="0" y="875350"/>
            <a:ext cx="7269575" cy="4846375"/>
          </a:xfrm>
          <a:prstGeom prst="rect">
            <a:avLst/>
          </a:prstGeom>
          <a:noFill/>
          <a:ln>
            <a:noFill/>
          </a:ln>
        </p:spPr>
      </p:pic>
      <p:pic>
        <p:nvPicPr>
          <p:cNvPr id="261" name="Google Shape;261;p29"/>
          <p:cNvPicPr preferRelativeResize="0"/>
          <p:nvPr/>
        </p:nvPicPr>
        <p:blipFill>
          <a:blip r:embed="rId4">
            <a:alphaModFix/>
          </a:blip>
          <a:stretch>
            <a:fillRect/>
          </a:stretch>
        </p:blipFill>
        <p:spPr>
          <a:xfrm>
            <a:off x="7153618" y="868726"/>
            <a:ext cx="4995615" cy="455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KP-0567: </a:t>
            </a:r>
            <a:r>
              <a:rPr lang="en-US"/>
              <a:t>300 ml Dispense</a:t>
            </a:r>
            <a:endParaRPr/>
          </a:p>
        </p:txBody>
      </p:sp>
      <p:sp>
        <p:nvSpPr>
          <p:cNvPr id="268" name="Google Shape;268;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9" name="Google Shape;269;p30"/>
          <p:cNvSpPr txBox="1"/>
          <p:nvPr/>
        </p:nvSpPr>
        <p:spPr>
          <a:xfrm>
            <a:off x="0" y="5682571"/>
            <a:ext cx="10005300" cy="768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a:latin typeface="Nunito"/>
                <a:ea typeface="Nunito"/>
                <a:cs typeface="Nunito"/>
                <a:sym typeface="Nunito"/>
              </a:rPr>
              <a:t>Summary</a:t>
            </a:r>
            <a:endParaRPr>
              <a:latin typeface="Nunito SemiBold"/>
              <a:ea typeface="Nunito SemiBold"/>
              <a:cs typeface="Nunito SemiBold"/>
              <a:sym typeface="Nunito SemiBold"/>
            </a:endParaRPr>
          </a:p>
          <a:p>
            <a:pPr indent="-317500" lvl="0" marL="457200" rtl="0" algn="l">
              <a:spcBef>
                <a:spcPts val="0"/>
              </a:spcBef>
              <a:spcAft>
                <a:spcPts val="0"/>
              </a:spcAft>
              <a:buSzPts val="1400"/>
              <a:buChar char="●"/>
            </a:pPr>
            <a:r>
              <a:rPr lang="en-US">
                <a:solidFill>
                  <a:schemeClr val="dk1"/>
                </a:solidFill>
                <a:latin typeface="Nunito SemiBold"/>
                <a:ea typeface="Nunito SemiBold"/>
                <a:cs typeface="Nunito SemiBold"/>
                <a:sym typeface="Nunito SemiBold"/>
              </a:rPr>
              <a:t>18.84% of the dispense volume out of the specified limits</a:t>
            </a:r>
            <a:endParaRPr>
              <a:latin typeface="Nunito SemiBold"/>
              <a:ea typeface="Nunito SemiBold"/>
              <a:cs typeface="Nunito SemiBold"/>
              <a:sym typeface="Nunito SemiBold"/>
            </a:endParaRPr>
          </a:p>
        </p:txBody>
      </p:sp>
      <p:pic>
        <p:nvPicPr>
          <p:cNvPr id="270" name="Google Shape;270;p30"/>
          <p:cNvPicPr preferRelativeResize="0"/>
          <p:nvPr/>
        </p:nvPicPr>
        <p:blipFill>
          <a:blip r:embed="rId3">
            <a:alphaModFix/>
          </a:blip>
          <a:stretch>
            <a:fillRect/>
          </a:stretch>
        </p:blipFill>
        <p:spPr>
          <a:xfrm>
            <a:off x="0" y="875350"/>
            <a:ext cx="7408500" cy="4757525"/>
          </a:xfrm>
          <a:prstGeom prst="rect">
            <a:avLst/>
          </a:prstGeom>
          <a:noFill/>
          <a:ln>
            <a:noFill/>
          </a:ln>
        </p:spPr>
      </p:pic>
      <p:pic>
        <p:nvPicPr>
          <p:cNvPr id="271" name="Google Shape;271;p30"/>
          <p:cNvPicPr preferRelativeResize="0"/>
          <p:nvPr/>
        </p:nvPicPr>
        <p:blipFill>
          <a:blip r:embed="rId4">
            <a:alphaModFix/>
          </a:blip>
          <a:stretch>
            <a:fillRect/>
          </a:stretch>
        </p:blipFill>
        <p:spPr>
          <a:xfrm>
            <a:off x="7408500" y="875350"/>
            <a:ext cx="4783500" cy="42921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KP-0567: 2000 ml % Dispense</a:t>
            </a:r>
            <a:endParaRPr/>
          </a:p>
        </p:txBody>
      </p:sp>
      <p:sp>
        <p:nvSpPr>
          <p:cNvPr id="278" name="Google Shape;278;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9" name="Google Shape;279;p31"/>
          <p:cNvSpPr txBox="1"/>
          <p:nvPr/>
        </p:nvSpPr>
        <p:spPr>
          <a:xfrm>
            <a:off x="-1" y="5649450"/>
            <a:ext cx="11661900" cy="89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a:latin typeface="Nunito"/>
                <a:ea typeface="Nunito"/>
                <a:cs typeface="Nunito"/>
                <a:sym typeface="Nunito"/>
              </a:rPr>
              <a:t>Summary</a:t>
            </a:r>
            <a:endParaRPr>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Char char="●"/>
            </a:pPr>
            <a:r>
              <a:rPr lang="en-US">
                <a:solidFill>
                  <a:schemeClr val="dk1"/>
                </a:solidFill>
                <a:latin typeface="Nunito SemiBold"/>
                <a:ea typeface="Nunito SemiBold"/>
                <a:cs typeface="Nunito SemiBold"/>
                <a:sym typeface="Nunito SemiBold"/>
              </a:rPr>
              <a:t>62.69% of the dispense volume out of the specified limits</a:t>
            </a:r>
            <a:endParaRPr>
              <a:latin typeface="Nunito SemiBold"/>
              <a:ea typeface="Nunito SemiBold"/>
              <a:cs typeface="Nunito SemiBold"/>
              <a:sym typeface="Nunito SemiBold"/>
            </a:endParaRPr>
          </a:p>
        </p:txBody>
      </p:sp>
      <p:pic>
        <p:nvPicPr>
          <p:cNvPr id="280" name="Google Shape;280;p31"/>
          <p:cNvPicPr preferRelativeResize="0"/>
          <p:nvPr/>
        </p:nvPicPr>
        <p:blipFill>
          <a:blip r:embed="rId3">
            <a:alphaModFix/>
          </a:blip>
          <a:stretch>
            <a:fillRect/>
          </a:stretch>
        </p:blipFill>
        <p:spPr>
          <a:xfrm>
            <a:off x="0" y="875350"/>
            <a:ext cx="7408500" cy="4774100"/>
          </a:xfrm>
          <a:prstGeom prst="rect">
            <a:avLst/>
          </a:prstGeom>
          <a:noFill/>
          <a:ln>
            <a:noFill/>
          </a:ln>
        </p:spPr>
      </p:pic>
      <p:pic>
        <p:nvPicPr>
          <p:cNvPr id="281" name="Google Shape;281;p31"/>
          <p:cNvPicPr preferRelativeResize="0"/>
          <p:nvPr/>
        </p:nvPicPr>
        <p:blipFill>
          <a:blip r:embed="rId4">
            <a:alphaModFix/>
          </a:blip>
          <a:stretch>
            <a:fillRect/>
          </a:stretch>
        </p:blipFill>
        <p:spPr>
          <a:xfrm>
            <a:off x="7408500" y="875350"/>
            <a:ext cx="4680474" cy="416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Objective </a:t>
            </a:r>
            <a:endParaRPr/>
          </a:p>
        </p:txBody>
      </p:sp>
      <p:sp>
        <p:nvSpPr>
          <p:cNvPr id="172" name="Google Shape;172;p2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The purpose of the testing is to assess the behaviour of the KP over an extended period of time and performing multiple dispenses daily.</a:t>
            </a:r>
            <a:endParaRPr/>
          </a:p>
          <a:p>
            <a:pPr indent="-406400" lvl="0" marL="457200" rtl="0" algn="l">
              <a:spcBef>
                <a:spcPts val="1000"/>
              </a:spcBef>
              <a:spcAft>
                <a:spcPts val="0"/>
              </a:spcAft>
              <a:buSzPts val="2800"/>
              <a:buChar char="●"/>
            </a:pPr>
            <a:r>
              <a:rPr lang="en-US"/>
              <a:t>Dispense accuracy</a:t>
            </a:r>
            <a:endParaRPr/>
          </a:p>
          <a:p>
            <a:pPr indent="-406400" lvl="0" marL="457200" rtl="0" algn="l">
              <a:spcBef>
                <a:spcPts val="0"/>
              </a:spcBef>
              <a:spcAft>
                <a:spcPts val="0"/>
              </a:spcAft>
              <a:buSzPts val="2800"/>
              <a:buChar char="●"/>
            </a:pPr>
            <a:r>
              <a:rPr lang="en-US"/>
              <a:t>Smart valve and </a:t>
            </a:r>
            <a:r>
              <a:rPr lang="en-US"/>
              <a:t>polyurethane</a:t>
            </a:r>
            <a:r>
              <a:rPr lang="en-US"/>
              <a:t> hose performance</a:t>
            </a:r>
            <a:endParaRPr/>
          </a:p>
          <a:p>
            <a:pPr indent="-406400" lvl="0" marL="457200" rtl="0" algn="l">
              <a:spcBef>
                <a:spcPts val="0"/>
              </a:spcBef>
              <a:spcAft>
                <a:spcPts val="0"/>
              </a:spcAft>
              <a:buSzPts val="2800"/>
              <a:buChar char="●"/>
            </a:pPr>
            <a:r>
              <a:rPr lang="en-US"/>
              <a:t>Other component performance (pump, flowmeter &amp; solenoid etc)</a:t>
            </a:r>
            <a:endParaRPr/>
          </a:p>
          <a:p>
            <a:pPr indent="-406400" lvl="0" marL="457200" rtl="0" algn="l">
              <a:spcBef>
                <a:spcPts val="0"/>
              </a:spcBef>
              <a:spcAft>
                <a:spcPts val="0"/>
              </a:spcAft>
              <a:buSzPts val="2800"/>
              <a:buChar char="●"/>
            </a:pPr>
            <a:r>
              <a:rPr lang="en-US"/>
              <a:t>Overall performance of the KOKOPoint</a:t>
            </a:r>
            <a:endParaRPr/>
          </a:p>
          <a:p>
            <a:pPr indent="-406400" lvl="0" marL="457200" rtl="0" algn="l">
              <a:spcBef>
                <a:spcPts val="0"/>
              </a:spcBef>
              <a:spcAft>
                <a:spcPts val="0"/>
              </a:spcAft>
              <a:buSzPts val="2800"/>
              <a:buChar char="●"/>
            </a:pPr>
            <a:r>
              <a:rPr lang="en-US"/>
              <a:t>Simulate KP use by 20 different canisters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Setup</a:t>
            </a:r>
            <a:endParaRPr/>
          </a:p>
        </p:txBody>
      </p:sp>
      <p:sp>
        <p:nvSpPr>
          <p:cNvPr id="180" name="Google Shape;180;p21"/>
          <p:cNvSpPr txBox="1"/>
          <p:nvPr>
            <p:ph idx="1" type="subTitle"/>
          </p:nvPr>
        </p:nvSpPr>
        <p:spPr>
          <a:xfrm>
            <a:off x="458724" y="1067427"/>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Four calibrated KOKOPoints</a:t>
            </a:r>
            <a:endParaRPr/>
          </a:p>
          <a:p>
            <a:pPr indent="-406400" lvl="0" marL="457200" rtl="0" algn="l">
              <a:spcBef>
                <a:spcPts val="0"/>
              </a:spcBef>
              <a:spcAft>
                <a:spcPts val="0"/>
              </a:spcAft>
              <a:buSzPts val="2800"/>
              <a:buChar char="●"/>
            </a:pPr>
            <a:r>
              <a:rPr lang="en-US"/>
              <a:t>20 canisters</a:t>
            </a:r>
            <a:endParaRPr/>
          </a:p>
          <a:p>
            <a:pPr indent="-406400" lvl="0" marL="457200" rtl="0" algn="l">
              <a:spcBef>
                <a:spcPts val="0"/>
              </a:spcBef>
              <a:spcAft>
                <a:spcPts val="0"/>
              </a:spcAft>
              <a:buSzPts val="2800"/>
              <a:buChar char="●"/>
            </a:pPr>
            <a:r>
              <a:rPr lang="en-US"/>
              <a:t>Measure the first two and last two dispenses of the day</a:t>
            </a:r>
            <a:endParaRPr/>
          </a:p>
          <a:p>
            <a:pPr indent="-381000" lvl="1" marL="914400" rtl="0" algn="l">
              <a:spcBef>
                <a:spcPts val="0"/>
              </a:spcBef>
              <a:spcAft>
                <a:spcPts val="0"/>
              </a:spcAft>
              <a:buSzPts val="2400"/>
              <a:buChar char="○"/>
            </a:pPr>
            <a:r>
              <a:rPr lang="en-US" sz="2400"/>
              <a:t>300ml</a:t>
            </a:r>
            <a:endParaRPr sz="2400"/>
          </a:p>
          <a:p>
            <a:pPr indent="-381000" lvl="1" marL="914400" rtl="0" algn="l">
              <a:spcBef>
                <a:spcPts val="0"/>
              </a:spcBef>
              <a:spcAft>
                <a:spcPts val="0"/>
              </a:spcAft>
              <a:buSzPts val="2400"/>
              <a:buChar char="○"/>
            </a:pPr>
            <a:r>
              <a:rPr lang="en-US" sz="2400"/>
              <a:t>2000ml</a:t>
            </a:r>
            <a:endParaRPr sz="2400"/>
          </a:p>
          <a:p>
            <a:pPr indent="-406400" lvl="0" marL="457200" rtl="0" algn="l">
              <a:spcBef>
                <a:spcPts val="0"/>
              </a:spcBef>
              <a:spcAft>
                <a:spcPts val="0"/>
              </a:spcAft>
              <a:buSzPts val="2800"/>
              <a:buChar char="●"/>
            </a:pPr>
            <a:r>
              <a:rPr lang="en-US"/>
              <a:t>40 dispenses (of 2L each) per KOKOPoint per day</a:t>
            </a:r>
            <a:endParaRPr/>
          </a:p>
          <a:p>
            <a:pPr indent="-406400" lvl="0" marL="457200" rtl="0" algn="l">
              <a:spcBef>
                <a:spcPts val="0"/>
              </a:spcBef>
              <a:spcAft>
                <a:spcPts val="0"/>
              </a:spcAft>
              <a:buSzPts val="2800"/>
              <a:buChar char="●"/>
            </a:pPr>
            <a:r>
              <a:rPr lang="en-US"/>
              <a:t>Time period</a:t>
            </a:r>
            <a:endParaRPr/>
          </a:p>
          <a:p>
            <a:pPr indent="-381000" lvl="1" marL="914400" rtl="0" algn="l">
              <a:spcBef>
                <a:spcPts val="0"/>
              </a:spcBef>
              <a:spcAft>
                <a:spcPts val="0"/>
              </a:spcAft>
              <a:buSzPts val="2400"/>
              <a:buChar char="○"/>
            </a:pPr>
            <a:r>
              <a:rPr lang="en-US" sz="2400"/>
              <a:t>Start: 28</a:t>
            </a:r>
            <a:r>
              <a:rPr baseline="30000" lang="en-US" sz="2400"/>
              <a:t>th</a:t>
            </a:r>
            <a:r>
              <a:rPr lang="en-US" sz="2400"/>
              <a:t> August 2019</a:t>
            </a:r>
            <a:endParaRPr sz="2400"/>
          </a:p>
          <a:p>
            <a:pPr indent="-381000" lvl="1" marL="914400" rtl="0" algn="l">
              <a:spcBef>
                <a:spcPts val="0"/>
              </a:spcBef>
              <a:spcAft>
                <a:spcPts val="0"/>
              </a:spcAft>
              <a:buSzPts val="2400"/>
              <a:buChar char="○"/>
            </a:pPr>
            <a:r>
              <a:rPr lang="en-US" sz="2400"/>
              <a:t>End: 18</a:t>
            </a:r>
            <a:r>
              <a:rPr baseline="30000" lang="en-US" sz="2400"/>
              <a:t>th</a:t>
            </a:r>
            <a:r>
              <a:rPr lang="en-US" sz="2400"/>
              <a:t> October 2019</a:t>
            </a:r>
            <a:endParaRPr sz="2400"/>
          </a:p>
          <a:p>
            <a:pPr indent="-381000" lvl="1" marL="914400" rtl="0" algn="l">
              <a:spcBef>
                <a:spcPts val="0"/>
              </a:spcBef>
              <a:spcAft>
                <a:spcPts val="0"/>
              </a:spcAft>
              <a:buSzPts val="2400"/>
              <a:buChar char="○"/>
            </a:pPr>
            <a:r>
              <a:rPr lang="en-US" sz="2400"/>
              <a:t>Total dispensed volume in this time period - 1790L</a:t>
            </a:r>
            <a:endParaRPr sz="2400"/>
          </a:p>
          <a:p>
            <a:pPr indent="-381000" lvl="1" marL="914400" rtl="0" algn="l">
              <a:spcBef>
                <a:spcPts val="0"/>
              </a:spcBef>
              <a:spcAft>
                <a:spcPts val="0"/>
              </a:spcAft>
              <a:buSzPts val="2400"/>
              <a:buChar char="○"/>
            </a:pPr>
            <a:r>
              <a:rPr lang="en-US" sz="2400"/>
              <a:t>Total </a:t>
            </a:r>
            <a:r>
              <a:rPr lang="en-US" sz="2400"/>
              <a:t>dispenses</a:t>
            </a:r>
            <a:r>
              <a:rPr lang="en-US" sz="2400"/>
              <a:t> - 1380</a:t>
            </a:r>
            <a:endParaRPr sz="2400"/>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Dispensing Performance</a:t>
            </a:r>
            <a:endParaRPr/>
          </a:p>
        </p:txBody>
      </p:sp>
      <p:sp>
        <p:nvSpPr>
          <p:cNvPr id="188" name="Google Shape;188;p22"/>
          <p:cNvSpPr txBox="1"/>
          <p:nvPr>
            <p:ph idx="1" type="subTitle"/>
          </p:nvPr>
        </p:nvSpPr>
        <p:spPr>
          <a:xfrm>
            <a:off x="458850" y="1190125"/>
            <a:ext cx="11274300" cy="2312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Pp - the KP spread compared to the specification spread</a:t>
            </a:r>
            <a:endParaRPr/>
          </a:p>
          <a:p>
            <a:pPr indent="0" lvl="0" marL="0" rtl="0" algn="l">
              <a:spcBef>
                <a:spcPts val="1000"/>
              </a:spcBef>
              <a:spcAft>
                <a:spcPts val="0"/>
              </a:spcAft>
              <a:buNone/>
            </a:pPr>
            <a:r>
              <a:rPr lang="en-US"/>
              <a:t>Ppk - indicates whether the system is meeting the specifications </a:t>
            </a:r>
            <a:endParaRPr/>
          </a:p>
          <a:p>
            <a:pPr indent="457200" lvl="0" marL="0" rtl="0" algn="l">
              <a:spcBef>
                <a:spcPts val="1000"/>
              </a:spcBef>
              <a:spcAft>
                <a:spcPts val="0"/>
              </a:spcAft>
              <a:buClr>
                <a:schemeClr val="dk1"/>
              </a:buClr>
              <a:buSzPts val="1100"/>
              <a:buFont typeface="Arial"/>
              <a:buNone/>
            </a:pPr>
            <a:r>
              <a:rPr lang="en-US" sz="2000"/>
              <a:t>High Ppk value - process is st</a:t>
            </a:r>
            <a:r>
              <a:rPr lang="en-US" sz="2000"/>
              <a:t>able</a:t>
            </a:r>
            <a:endParaRPr sz="2000"/>
          </a:p>
          <a:p>
            <a:pPr indent="457200" lvl="0" marL="0" rtl="0" algn="l">
              <a:spcBef>
                <a:spcPts val="1000"/>
              </a:spcBef>
              <a:spcAft>
                <a:spcPts val="0"/>
              </a:spcAft>
              <a:buClr>
                <a:schemeClr val="dk1"/>
              </a:buClr>
              <a:buSzPts val="1100"/>
              <a:buFont typeface="Arial"/>
              <a:buNone/>
            </a:pPr>
            <a:r>
              <a:rPr lang="en-US" sz="2000"/>
              <a:t>Low Ppk value - process may need improvement </a:t>
            </a:r>
            <a:endParaRPr sz="2000"/>
          </a:p>
          <a:p>
            <a:pPr indent="0" lvl="0" marL="0" rtl="0" algn="l">
              <a:spcBef>
                <a:spcPts val="1000"/>
              </a:spcBef>
              <a:spcAft>
                <a:spcPts val="0"/>
              </a:spcAft>
              <a:buNone/>
            </a:pPr>
            <a:r>
              <a:rPr lang="en-US"/>
              <a:t>       </a:t>
            </a:r>
            <a:endParaRPr/>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0" name="Google Shape;190;p22"/>
          <p:cNvGraphicFramePr/>
          <p:nvPr/>
        </p:nvGraphicFramePr>
        <p:xfrm>
          <a:off x="6621113" y="2475600"/>
          <a:ext cx="3000000" cy="3000000"/>
        </p:xfrm>
        <a:graphic>
          <a:graphicData uri="http://schemas.openxmlformats.org/drawingml/2006/table">
            <a:tbl>
              <a:tblPr>
                <a:noFill/>
                <a:tableStyleId>{D00B5B1F-DEBE-4E3C-8407-0F354FD6FB15}</a:tableStyleId>
              </a:tblPr>
              <a:tblGrid>
                <a:gridCol w="1984050"/>
                <a:gridCol w="2539225"/>
              </a:tblGrid>
              <a:tr h="862550">
                <a:tc>
                  <a:txBody>
                    <a:bodyPr/>
                    <a:lstStyle/>
                    <a:p>
                      <a:pPr indent="0" lvl="0" marL="0" rtl="0" algn="ctr">
                        <a:spcBef>
                          <a:spcPts val="0"/>
                        </a:spcBef>
                        <a:spcAft>
                          <a:spcPts val="0"/>
                        </a:spcAft>
                        <a:buNone/>
                      </a:pPr>
                      <a:r>
                        <a:rPr b="1" lang="en-US" sz="1800"/>
                        <a:t>Ppk Value</a:t>
                      </a:r>
                      <a:endParaRPr b="1" sz="1800"/>
                    </a:p>
                  </a:txBody>
                  <a:tcPr marT="91425" marB="91425" marR="91425" marL="91425" anchor="b"/>
                </a:tc>
                <a:tc>
                  <a:txBody>
                    <a:bodyPr/>
                    <a:lstStyle/>
                    <a:p>
                      <a:pPr indent="0" lvl="0" marL="0" rtl="0" algn="ctr">
                        <a:spcBef>
                          <a:spcPts val="0"/>
                        </a:spcBef>
                        <a:spcAft>
                          <a:spcPts val="0"/>
                        </a:spcAft>
                        <a:buNone/>
                      </a:pPr>
                      <a:r>
                        <a:rPr b="1" lang="en-US" sz="1800"/>
                        <a:t>% Output within </a:t>
                      </a:r>
                      <a:endParaRPr b="1" sz="1800"/>
                    </a:p>
                    <a:p>
                      <a:pPr indent="0" lvl="0" marL="0" rtl="0" algn="ctr">
                        <a:spcBef>
                          <a:spcPts val="0"/>
                        </a:spcBef>
                        <a:spcAft>
                          <a:spcPts val="0"/>
                        </a:spcAft>
                        <a:buNone/>
                      </a:pPr>
                      <a:r>
                        <a:rPr b="1" lang="en-US" sz="1800"/>
                        <a:t>Specification</a:t>
                      </a:r>
                      <a:endParaRPr b="1" sz="1800"/>
                    </a:p>
                  </a:txBody>
                  <a:tcPr marT="91425" marB="91425" marR="91425" marL="91425" anchor="b"/>
                </a:tc>
              </a:tr>
              <a:tr h="562300">
                <a:tc>
                  <a:txBody>
                    <a:bodyPr/>
                    <a:lstStyle/>
                    <a:p>
                      <a:pPr indent="0" lvl="0" marL="0" rtl="0" algn="ctr">
                        <a:spcBef>
                          <a:spcPts val="0"/>
                        </a:spcBef>
                        <a:spcAft>
                          <a:spcPts val="0"/>
                        </a:spcAft>
                        <a:buNone/>
                      </a:pPr>
                      <a:r>
                        <a:rPr lang="en-US" sz="1800"/>
                        <a:t>0.5</a:t>
                      </a:r>
                      <a:endParaRPr sz="1800"/>
                    </a:p>
                  </a:txBody>
                  <a:tcPr marT="91425" marB="91425" marR="91425" marL="91425"/>
                </a:tc>
                <a:tc>
                  <a:txBody>
                    <a:bodyPr/>
                    <a:lstStyle/>
                    <a:p>
                      <a:pPr indent="0" lvl="0" marL="0" rtl="0" algn="ctr">
                        <a:spcBef>
                          <a:spcPts val="0"/>
                        </a:spcBef>
                        <a:spcAft>
                          <a:spcPts val="0"/>
                        </a:spcAft>
                        <a:buNone/>
                      </a:pPr>
                      <a:r>
                        <a:rPr lang="en-US" sz="1800"/>
                        <a:t>87.8</a:t>
                      </a:r>
                      <a:endParaRPr sz="1800"/>
                    </a:p>
                  </a:txBody>
                  <a:tcPr marT="91425" marB="91425" marR="91425" marL="91425"/>
                </a:tc>
              </a:tr>
              <a:tr h="562300">
                <a:tc>
                  <a:txBody>
                    <a:bodyPr/>
                    <a:lstStyle/>
                    <a:p>
                      <a:pPr indent="0" lvl="0" marL="0" rtl="0" algn="ctr">
                        <a:spcBef>
                          <a:spcPts val="0"/>
                        </a:spcBef>
                        <a:spcAft>
                          <a:spcPts val="0"/>
                        </a:spcAft>
                        <a:buNone/>
                      </a:pPr>
                      <a:r>
                        <a:rPr lang="en-US" sz="1800"/>
                        <a:t>0.8</a:t>
                      </a:r>
                      <a:endParaRPr sz="1800"/>
                    </a:p>
                  </a:txBody>
                  <a:tcPr marT="91425" marB="91425" marR="91425" marL="91425"/>
                </a:tc>
                <a:tc>
                  <a:txBody>
                    <a:bodyPr/>
                    <a:lstStyle/>
                    <a:p>
                      <a:pPr indent="0" lvl="0" marL="0" rtl="0" algn="ctr">
                        <a:spcBef>
                          <a:spcPts val="0"/>
                        </a:spcBef>
                        <a:spcAft>
                          <a:spcPts val="0"/>
                        </a:spcAft>
                        <a:buNone/>
                      </a:pPr>
                      <a:r>
                        <a:rPr lang="en-US" sz="1800"/>
                        <a:t>98.4</a:t>
                      </a:r>
                      <a:endParaRPr sz="1800"/>
                    </a:p>
                  </a:txBody>
                  <a:tcPr marT="91425" marB="91425" marR="91425" marL="91425"/>
                </a:tc>
              </a:tr>
              <a:tr h="562300">
                <a:tc>
                  <a:txBody>
                    <a:bodyPr/>
                    <a:lstStyle/>
                    <a:p>
                      <a:pPr indent="0" lvl="0" marL="0" rtl="0" algn="ctr">
                        <a:spcBef>
                          <a:spcPts val="0"/>
                        </a:spcBef>
                        <a:spcAft>
                          <a:spcPts val="0"/>
                        </a:spcAft>
                        <a:buNone/>
                      </a:pPr>
                      <a:r>
                        <a:rPr lang="en-US" sz="1800"/>
                        <a:t>1.0</a:t>
                      </a:r>
                      <a:endParaRPr sz="1800"/>
                    </a:p>
                  </a:txBody>
                  <a:tcPr marT="91425" marB="91425" marR="91425" marL="91425"/>
                </a:tc>
                <a:tc>
                  <a:txBody>
                    <a:bodyPr/>
                    <a:lstStyle/>
                    <a:p>
                      <a:pPr indent="0" lvl="0" marL="0" rtl="0" algn="ctr">
                        <a:spcBef>
                          <a:spcPts val="0"/>
                        </a:spcBef>
                        <a:spcAft>
                          <a:spcPts val="0"/>
                        </a:spcAft>
                        <a:buNone/>
                      </a:pPr>
                      <a:r>
                        <a:rPr lang="en-US" sz="1800"/>
                        <a:t>99.7</a:t>
                      </a:r>
                      <a:endParaRPr sz="1800"/>
                    </a:p>
                  </a:txBody>
                  <a:tcPr marT="91425" marB="91425" marR="91425" marL="91425"/>
                </a:tc>
              </a:tr>
              <a:tr h="562300">
                <a:tc>
                  <a:txBody>
                    <a:bodyPr/>
                    <a:lstStyle/>
                    <a:p>
                      <a:pPr indent="0" lvl="0" marL="0" rtl="0" algn="ctr">
                        <a:spcBef>
                          <a:spcPts val="0"/>
                        </a:spcBef>
                        <a:spcAft>
                          <a:spcPts val="0"/>
                        </a:spcAft>
                        <a:buNone/>
                      </a:pPr>
                      <a:r>
                        <a:rPr lang="en-US" sz="1800"/>
                        <a:t>1.2</a:t>
                      </a:r>
                      <a:endParaRPr sz="1800"/>
                    </a:p>
                  </a:txBody>
                  <a:tcPr marT="91425" marB="91425" marR="91425" marL="91425"/>
                </a:tc>
                <a:tc>
                  <a:txBody>
                    <a:bodyPr/>
                    <a:lstStyle/>
                    <a:p>
                      <a:pPr indent="0" lvl="0" marL="0" rtl="0" algn="ctr">
                        <a:spcBef>
                          <a:spcPts val="0"/>
                        </a:spcBef>
                        <a:spcAft>
                          <a:spcPts val="0"/>
                        </a:spcAft>
                        <a:buNone/>
                      </a:pPr>
                      <a:r>
                        <a:rPr lang="en-US" sz="1800"/>
                        <a:t>99.97</a:t>
                      </a:r>
                      <a:endParaRPr sz="1800"/>
                    </a:p>
                  </a:txBody>
                  <a:tcPr marT="91425" marB="91425" marR="91425" marL="91425"/>
                </a:tc>
              </a:tr>
              <a:tr h="562300">
                <a:tc>
                  <a:txBody>
                    <a:bodyPr/>
                    <a:lstStyle/>
                    <a:p>
                      <a:pPr indent="0" lvl="0" marL="0" rtl="0" algn="ctr">
                        <a:spcBef>
                          <a:spcPts val="0"/>
                        </a:spcBef>
                        <a:spcAft>
                          <a:spcPts val="0"/>
                        </a:spcAft>
                        <a:buNone/>
                      </a:pPr>
                      <a:r>
                        <a:rPr lang="en-US" sz="1800"/>
                        <a:t>1.33</a:t>
                      </a:r>
                      <a:endParaRPr sz="1800"/>
                    </a:p>
                  </a:txBody>
                  <a:tcPr marT="91425" marB="91425" marR="91425" marL="91425"/>
                </a:tc>
                <a:tc>
                  <a:txBody>
                    <a:bodyPr/>
                    <a:lstStyle/>
                    <a:p>
                      <a:pPr indent="0" lvl="0" marL="0" rtl="0" algn="ctr">
                        <a:spcBef>
                          <a:spcPts val="0"/>
                        </a:spcBef>
                        <a:spcAft>
                          <a:spcPts val="0"/>
                        </a:spcAft>
                        <a:buNone/>
                      </a:pPr>
                      <a:r>
                        <a:rPr lang="en-US" sz="1800"/>
                        <a:t>99.99</a:t>
                      </a:r>
                      <a:endParaRPr sz="1800"/>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Dispensing Performance Cont.</a:t>
            </a:r>
            <a:endParaRPr/>
          </a:p>
        </p:txBody>
      </p:sp>
      <p:sp>
        <p:nvSpPr>
          <p:cNvPr id="197" name="Google Shape;197;p23"/>
          <p:cNvSpPr txBox="1"/>
          <p:nvPr>
            <p:ph idx="1" type="subTitle"/>
          </p:nvPr>
        </p:nvSpPr>
        <p:spPr>
          <a:xfrm>
            <a:off x="458850" y="2833700"/>
            <a:ext cx="11274300" cy="3186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Errors</a:t>
            </a:r>
            <a:endParaRPr/>
          </a:p>
          <a:p>
            <a:pPr indent="-393700" lvl="0" marL="457200" rtl="0" algn="l">
              <a:spcBef>
                <a:spcPts val="1000"/>
              </a:spcBef>
              <a:spcAft>
                <a:spcPts val="0"/>
              </a:spcAft>
              <a:buSzPts val="2600"/>
              <a:buChar char="●"/>
            </a:pPr>
            <a:r>
              <a:rPr lang="en-US" sz="2600"/>
              <a:t>KP-0751 - Random canister full error.</a:t>
            </a:r>
            <a:endParaRPr sz="2600"/>
          </a:p>
          <a:p>
            <a:pPr indent="-393700" lvl="0" marL="457200" rtl="0" algn="l">
              <a:spcBef>
                <a:spcPts val="0"/>
              </a:spcBef>
              <a:spcAft>
                <a:spcPts val="0"/>
              </a:spcAft>
              <a:buSzPts val="2600"/>
              <a:buChar char="●"/>
            </a:pPr>
            <a:r>
              <a:rPr lang="en-US" sz="2600"/>
              <a:t>KP-0545 - No errors</a:t>
            </a:r>
            <a:endParaRPr sz="2600"/>
          </a:p>
          <a:p>
            <a:pPr indent="-393700" lvl="0" marL="457200" rtl="0" algn="l">
              <a:spcBef>
                <a:spcPts val="0"/>
              </a:spcBef>
              <a:spcAft>
                <a:spcPts val="0"/>
              </a:spcAft>
              <a:buSzPts val="2600"/>
              <a:buChar char="●"/>
            </a:pPr>
            <a:r>
              <a:rPr lang="en-US" sz="2600"/>
              <a:t>KP-0550 - Connectivity issues (canister cannot be verified)</a:t>
            </a:r>
            <a:endParaRPr sz="2600"/>
          </a:p>
          <a:p>
            <a:pPr indent="-393700" lvl="0" marL="457200" rtl="0" algn="l">
              <a:spcBef>
                <a:spcPts val="0"/>
              </a:spcBef>
              <a:spcAft>
                <a:spcPts val="0"/>
              </a:spcAft>
              <a:buSzPts val="2600"/>
              <a:buChar char="●"/>
            </a:pPr>
            <a:r>
              <a:rPr lang="en-US" sz="2600"/>
              <a:t>KP-0567 - </a:t>
            </a:r>
            <a:r>
              <a:rPr lang="en-US" sz="2600"/>
              <a:t>KP crashed after first dispense and again after error 092</a:t>
            </a:r>
            <a:endParaRPr sz="2600"/>
          </a:p>
          <a:p>
            <a:pPr indent="0" lvl="0" marL="0" rtl="0" algn="l">
              <a:spcBef>
                <a:spcPts val="1000"/>
              </a:spcBef>
              <a:spcAft>
                <a:spcPts val="0"/>
              </a:spcAft>
              <a:buNone/>
            </a:pPr>
            <a:r>
              <a:t/>
            </a:r>
            <a:endParaRPr/>
          </a:p>
        </p:txBody>
      </p:sp>
      <p:sp>
        <p:nvSpPr>
          <p:cNvPr id="198" name="Google Shape;198;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9" name="Google Shape;199;p23"/>
          <p:cNvPicPr preferRelativeResize="0"/>
          <p:nvPr/>
        </p:nvPicPr>
        <p:blipFill>
          <a:blip r:embed="rId3">
            <a:alphaModFix/>
          </a:blip>
          <a:stretch>
            <a:fillRect/>
          </a:stretch>
        </p:blipFill>
        <p:spPr>
          <a:xfrm>
            <a:off x="458850" y="1094352"/>
            <a:ext cx="7830525" cy="1613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KP-0751: 300 ml Dispense    </a:t>
            </a:r>
            <a:endParaRPr sz="2400"/>
          </a:p>
        </p:txBody>
      </p:sp>
      <p:sp>
        <p:nvSpPr>
          <p:cNvPr id="206" name="Google Shape;206;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7" name="Google Shape;207;p24"/>
          <p:cNvSpPr txBox="1"/>
          <p:nvPr/>
        </p:nvSpPr>
        <p:spPr>
          <a:xfrm>
            <a:off x="164825" y="5647925"/>
            <a:ext cx="11568300" cy="669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a:latin typeface="Nunito"/>
                <a:ea typeface="Nunito"/>
                <a:cs typeface="Nunito"/>
                <a:sym typeface="Nunito"/>
              </a:rPr>
              <a:t>Summary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23.19% of the dispense volume out of the specified limits</a:t>
            </a:r>
            <a:endParaRPr>
              <a:latin typeface="Nunito SemiBold"/>
              <a:ea typeface="Nunito SemiBold"/>
              <a:cs typeface="Nunito SemiBold"/>
              <a:sym typeface="Nunito SemiBold"/>
            </a:endParaRPr>
          </a:p>
        </p:txBody>
      </p:sp>
      <p:pic>
        <p:nvPicPr>
          <p:cNvPr id="208" name="Google Shape;208;p24"/>
          <p:cNvPicPr preferRelativeResize="0"/>
          <p:nvPr/>
        </p:nvPicPr>
        <p:blipFill>
          <a:blip r:embed="rId3">
            <a:alphaModFix/>
          </a:blip>
          <a:stretch>
            <a:fillRect/>
          </a:stretch>
        </p:blipFill>
        <p:spPr>
          <a:xfrm>
            <a:off x="7693125" y="875350"/>
            <a:ext cx="4498876" cy="4247918"/>
          </a:xfrm>
          <a:prstGeom prst="rect">
            <a:avLst/>
          </a:prstGeom>
          <a:noFill/>
          <a:ln>
            <a:noFill/>
          </a:ln>
        </p:spPr>
      </p:pic>
      <p:pic>
        <p:nvPicPr>
          <p:cNvPr id="209" name="Google Shape;209;p24"/>
          <p:cNvPicPr preferRelativeResize="0"/>
          <p:nvPr/>
        </p:nvPicPr>
        <p:blipFill>
          <a:blip r:embed="rId4">
            <a:alphaModFix/>
          </a:blip>
          <a:stretch>
            <a:fillRect/>
          </a:stretch>
        </p:blipFill>
        <p:spPr>
          <a:xfrm>
            <a:off x="0" y="875350"/>
            <a:ext cx="7693121" cy="477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KP-0751: 2000 ml Dispense     </a:t>
            </a:r>
            <a:endParaRPr sz="2400"/>
          </a:p>
        </p:txBody>
      </p:sp>
      <p:sp>
        <p:nvSpPr>
          <p:cNvPr id="216" name="Google Shape;216;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7" name="Google Shape;217;p25"/>
          <p:cNvPicPr preferRelativeResize="0"/>
          <p:nvPr/>
        </p:nvPicPr>
        <p:blipFill>
          <a:blip r:embed="rId3">
            <a:alphaModFix/>
          </a:blip>
          <a:stretch>
            <a:fillRect/>
          </a:stretch>
        </p:blipFill>
        <p:spPr>
          <a:xfrm>
            <a:off x="7905725" y="875350"/>
            <a:ext cx="4286275" cy="4064884"/>
          </a:xfrm>
          <a:prstGeom prst="rect">
            <a:avLst/>
          </a:prstGeom>
          <a:noFill/>
          <a:ln>
            <a:noFill/>
          </a:ln>
        </p:spPr>
      </p:pic>
      <p:sp>
        <p:nvSpPr>
          <p:cNvPr id="218" name="Google Shape;218;p25"/>
          <p:cNvSpPr txBox="1"/>
          <p:nvPr/>
        </p:nvSpPr>
        <p:spPr>
          <a:xfrm>
            <a:off x="170550" y="5712125"/>
            <a:ext cx="11562600" cy="688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a:latin typeface="Nunito"/>
                <a:ea typeface="Nunito"/>
                <a:cs typeface="Nunito"/>
                <a:sym typeface="Nunito"/>
              </a:rPr>
              <a:t>Summary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37.68% </a:t>
            </a:r>
            <a:r>
              <a:rPr lang="en-US">
                <a:solidFill>
                  <a:schemeClr val="dk1"/>
                </a:solidFill>
                <a:latin typeface="Nunito SemiBold"/>
                <a:ea typeface="Nunito SemiBold"/>
                <a:cs typeface="Nunito SemiBold"/>
                <a:sym typeface="Nunito SemiBold"/>
              </a:rPr>
              <a:t>of the dispense volume out of the specified limits</a:t>
            </a:r>
            <a:endParaRPr>
              <a:latin typeface="Nunito SemiBold"/>
              <a:ea typeface="Nunito SemiBold"/>
              <a:cs typeface="Nunito SemiBold"/>
              <a:sym typeface="Nunito SemiBold"/>
            </a:endParaRPr>
          </a:p>
        </p:txBody>
      </p:sp>
      <p:pic>
        <p:nvPicPr>
          <p:cNvPr id="219" name="Google Shape;219;p25"/>
          <p:cNvPicPr preferRelativeResize="0"/>
          <p:nvPr/>
        </p:nvPicPr>
        <p:blipFill>
          <a:blip r:embed="rId4">
            <a:alphaModFix/>
          </a:blip>
          <a:stretch>
            <a:fillRect/>
          </a:stretch>
        </p:blipFill>
        <p:spPr>
          <a:xfrm>
            <a:off x="0" y="875343"/>
            <a:ext cx="7905725" cy="49136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KP-0545: </a:t>
            </a:r>
            <a:r>
              <a:rPr lang="en-US"/>
              <a:t>300 ml Dispense</a:t>
            </a:r>
            <a:endParaRPr/>
          </a:p>
        </p:txBody>
      </p:sp>
      <p:sp>
        <p:nvSpPr>
          <p:cNvPr id="226" name="Google Shape;22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7" name="Google Shape;227;p26"/>
          <p:cNvSpPr txBox="1"/>
          <p:nvPr/>
        </p:nvSpPr>
        <p:spPr>
          <a:xfrm>
            <a:off x="186650" y="4628200"/>
            <a:ext cx="11906100" cy="158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a:latin typeface="Nunito"/>
                <a:ea typeface="Nunito"/>
                <a:cs typeface="Nunito"/>
                <a:sym typeface="Nunito"/>
              </a:rPr>
              <a:t>Summary</a:t>
            </a:r>
            <a:endParaRPr>
              <a:latin typeface="Nunito SemiBold"/>
              <a:ea typeface="Nunito SemiBold"/>
              <a:cs typeface="Nunito SemiBold"/>
              <a:sym typeface="Nunito SemiBold"/>
            </a:endParaRPr>
          </a:p>
          <a:p>
            <a:pPr indent="-317500" lvl="0" marL="457200" rtl="0" algn="l">
              <a:spcBef>
                <a:spcPts val="0"/>
              </a:spcBef>
              <a:spcAft>
                <a:spcPts val="0"/>
              </a:spcAft>
              <a:buSzPts val="1400"/>
              <a:buChar char="●"/>
            </a:pPr>
            <a:r>
              <a:rPr lang="en-US">
                <a:latin typeface="Nunito SemiBold"/>
                <a:ea typeface="Nunito SemiBold"/>
                <a:cs typeface="Nunito SemiBold"/>
                <a:sym typeface="Nunito SemiBold"/>
              </a:rPr>
              <a:t>KP was re-calibrated on 9/11/2019. </a:t>
            </a:r>
            <a:endParaRPr>
              <a:latin typeface="Nunito SemiBold"/>
              <a:ea typeface="Nunito SemiBold"/>
              <a:cs typeface="Nunito SemiBold"/>
              <a:sym typeface="Nunito SemiBold"/>
            </a:endParaRPr>
          </a:p>
          <a:p>
            <a:pPr indent="-317500" lvl="0" marL="457200" rtl="0" algn="l">
              <a:spcBef>
                <a:spcPts val="0"/>
              </a:spcBef>
              <a:spcAft>
                <a:spcPts val="0"/>
              </a:spcAft>
              <a:buSzPts val="1400"/>
              <a:buChar char="●"/>
            </a:pPr>
            <a:r>
              <a:rPr lang="en-US">
                <a:latin typeface="Nunito SemiBold"/>
                <a:ea typeface="Nunito SemiBold"/>
                <a:cs typeface="Nunito SemiBold"/>
                <a:sym typeface="Nunito SemiBold"/>
              </a:rPr>
              <a:t>Reduced standard deviation.</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95.8% reduction in % dispense volume outside of specification (from 50.00% to 2.08%)</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The two identified volumes out of spec is due to “noise” from ethanol sensor (to be investigated further).</a:t>
            </a:r>
            <a:endParaRPr>
              <a:latin typeface="Nunito SemiBold"/>
              <a:ea typeface="Nunito SemiBold"/>
              <a:cs typeface="Nunito SemiBold"/>
              <a:sym typeface="Nunito SemiBold"/>
            </a:endParaRPr>
          </a:p>
        </p:txBody>
      </p:sp>
      <p:pic>
        <p:nvPicPr>
          <p:cNvPr id="228" name="Google Shape;228;p26"/>
          <p:cNvPicPr preferRelativeResize="0"/>
          <p:nvPr/>
        </p:nvPicPr>
        <p:blipFill>
          <a:blip r:embed="rId3">
            <a:alphaModFix/>
          </a:blip>
          <a:stretch>
            <a:fillRect/>
          </a:stretch>
        </p:blipFill>
        <p:spPr>
          <a:xfrm>
            <a:off x="0" y="875350"/>
            <a:ext cx="8686800" cy="3752850"/>
          </a:xfrm>
          <a:prstGeom prst="rect">
            <a:avLst/>
          </a:prstGeom>
          <a:noFill/>
          <a:ln>
            <a:noFill/>
          </a:ln>
        </p:spPr>
      </p:pic>
      <p:pic>
        <p:nvPicPr>
          <p:cNvPr id="229" name="Google Shape;229;p26"/>
          <p:cNvPicPr preferRelativeResize="0"/>
          <p:nvPr/>
        </p:nvPicPr>
        <p:blipFill>
          <a:blip r:embed="rId4">
            <a:alphaModFix/>
          </a:blip>
          <a:stretch>
            <a:fillRect/>
          </a:stretch>
        </p:blipFill>
        <p:spPr>
          <a:xfrm>
            <a:off x="8686800" y="875351"/>
            <a:ext cx="3505200" cy="3601882"/>
          </a:xfrm>
          <a:prstGeom prst="rect">
            <a:avLst/>
          </a:prstGeom>
          <a:noFill/>
          <a:ln>
            <a:noFill/>
          </a:ln>
        </p:spPr>
      </p:pic>
      <p:sp>
        <p:nvSpPr>
          <p:cNvPr id="230" name="Google Shape;230;p26"/>
          <p:cNvSpPr/>
          <p:nvPr/>
        </p:nvSpPr>
        <p:spPr>
          <a:xfrm>
            <a:off x="6990550" y="1839775"/>
            <a:ext cx="426900" cy="457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KP-0545: 2000 ml % Error </a:t>
            </a:r>
            <a:endParaRPr/>
          </a:p>
        </p:txBody>
      </p:sp>
      <p:sp>
        <p:nvSpPr>
          <p:cNvPr id="237" name="Google Shape;237;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8" name="Google Shape;238;p27"/>
          <p:cNvSpPr txBox="1"/>
          <p:nvPr/>
        </p:nvSpPr>
        <p:spPr>
          <a:xfrm>
            <a:off x="252900" y="4767600"/>
            <a:ext cx="11856300" cy="1574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a:latin typeface="Nunito"/>
                <a:ea typeface="Nunito"/>
                <a:cs typeface="Nunito"/>
                <a:sym typeface="Nunito"/>
              </a:rPr>
              <a:t>Summary</a:t>
            </a:r>
            <a:endParaRPr>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Char char="●"/>
            </a:pPr>
            <a:r>
              <a:rPr lang="en-US">
                <a:solidFill>
                  <a:schemeClr val="dk1"/>
                </a:solidFill>
                <a:latin typeface="Nunito SemiBold"/>
                <a:ea typeface="Nunito SemiBold"/>
                <a:cs typeface="Nunito SemiBold"/>
                <a:sym typeface="Nunito SemiBold"/>
              </a:rPr>
              <a:t>KP was re-calibrated on 9/11/2019. </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Char char="●"/>
            </a:pPr>
            <a:r>
              <a:rPr lang="en-US">
                <a:solidFill>
                  <a:schemeClr val="dk1"/>
                </a:solidFill>
                <a:latin typeface="Nunito SemiBold"/>
                <a:ea typeface="Nunito SemiBold"/>
                <a:cs typeface="Nunito SemiBold"/>
                <a:sym typeface="Nunito SemiBold"/>
              </a:rPr>
              <a:t>Reduced standard deviation.</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87.5% reduction in % dispense volume outside of specification (from 50.00% to 6.25%)</a:t>
            </a:r>
            <a:endParaRPr>
              <a:solidFill>
                <a:schemeClr val="dk1"/>
              </a:solidFill>
              <a:latin typeface="Nunito SemiBold"/>
              <a:ea typeface="Nunito SemiBold"/>
              <a:cs typeface="Nunito SemiBold"/>
              <a:sym typeface="Nunito SemiBold"/>
            </a:endParaRPr>
          </a:p>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The two identified volumes out of spec is due to “noise” from ethanol sensor. </a:t>
            </a:r>
            <a:endParaRPr>
              <a:latin typeface="Nunito SemiBold"/>
              <a:ea typeface="Nunito SemiBold"/>
              <a:cs typeface="Nunito SemiBold"/>
              <a:sym typeface="Nunito SemiBold"/>
            </a:endParaRPr>
          </a:p>
        </p:txBody>
      </p:sp>
      <p:pic>
        <p:nvPicPr>
          <p:cNvPr id="239" name="Google Shape;239;p27"/>
          <p:cNvPicPr preferRelativeResize="0"/>
          <p:nvPr/>
        </p:nvPicPr>
        <p:blipFill>
          <a:blip r:embed="rId3">
            <a:alphaModFix/>
          </a:blip>
          <a:stretch>
            <a:fillRect/>
          </a:stretch>
        </p:blipFill>
        <p:spPr>
          <a:xfrm>
            <a:off x="8802100" y="875350"/>
            <a:ext cx="3395900" cy="3434925"/>
          </a:xfrm>
          <a:prstGeom prst="rect">
            <a:avLst/>
          </a:prstGeom>
          <a:noFill/>
          <a:ln>
            <a:noFill/>
          </a:ln>
        </p:spPr>
      </p:pic>
      <p:pic>
        <p:nvPicPr>
          <p:cNvPr id="240" name="Google Shape;240;p27"/>
          <p:cNvPicPr preferRelativeResize="0"/>
          <p:nvPr/>
        </p:nvPicPr>
        <p:blipFill>
          <a:blip r:embed="rId4">
            <a:alphaModFix/>
          </a:blip>
          <a:stretch>
            <a:fillRect/>
          </a:stretch>
        </p:blipFill>
        <p:spPr>
          <a:xfrm>
            <a:off x="0" y="875350"/>
            <a:ext cx="9157775" cy="3879900"/>
          </a:xfrm>
          <a:prstGeom prst="rect">
            <a:avLst/>
          </a:prstGeom>
          <a:noFill/>
          <a:ln>
            <a:noFill/>
          </a:ln>
        </p:spPr>
      </p:pic>
      <p:sp>
        <p:nvSpPr>
          <p:cNvPr id="241" name="Google Shape;241;p27"/>
          <p:cNvSpPr/>
          <p:nvPr/>
        </p:nvSpPr>
        <p:spPr>
          <a:xfrm>
            <a:off x="7338440" y="1955050"/>
            <a:ext cx="298200" cy="457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